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81" r:id="rId6"/>
    <p:sldId id="263" r:id="rId7"/>
    <p:sldId id="268" r:id="rId8"/>
    <p:sldId id="271" r:id="rId9"/>
    <p:sldId id="274" r:id="rId10"/>
    <p:sldId id="277" r:id="rId11"/>
    <p:sldId id="278" r:id="rId12"/>
    <p:sldId id="279" r:id="rId13"/>
    <p:sldId id="267" r:id="rId14"/>
    <p:sldId id="280" r:id="rId15"/>
    <p:sldId id="283" r:id="rId16"/>
    <p:sldId id="272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72FD9-0434-404D-A22B-87EB2D3E6747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B503-78E2-408A-9AE7-613ECE960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B0DA70-ED97-42D6-A491-E0062DCE7ACA}" type="slidenum">
              <a:rPr lang="en-US" altLang="en-US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2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0DF7ED-9DD1-4776-9202-020120648FDA}" type="slidenum">
              <a:rPr lang="en-US" altLang="en-US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26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A01CEC-B9A4-4DCC-A7EB-5A7500D786CB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9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5D71EA-B7EC-494F-8E77-DFCA16EA087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8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A8D381-D6F7-4B81-8DBF-E2D21DA561D2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09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EB7AE7-001D-46CB-BE66-D2AA823B143A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77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906194-8658-426F-BCD6-088336C5B816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0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39A27-9B1E-4EEA-BFB9-5952F6471BFC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2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32CCE2-1A0F-4EB8-97F4-10BA620933AE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25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1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1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C22D-1304-4A18-9F40-ED28808D590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7BB1-8E89-4EDC-9E2A-5D4CD327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fmcsa.dot.gov/rules-regulations/topics/drug/dru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3.jp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991600" cy="16764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</a:rPr>
              <a:t>Drug &amp; Alcohol Testing:</a:t>
            </a:r>
            <a:br>
              <a:rPr lang="en-US" b="1" dirty="0">
                <a:ln/>
              </a:rPr>
            </a:br>
            <a:r>
              <a:rPr lang="en-US" b="1" dirty="0">
                <a:ln/>
              </a:rPr>
              <a:t>Regulatory Violations to Avoid!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7630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IPTA Spring 2016 Regional Meetings</a:t>
            </a:r>
          </a:p>
          <a:p>
            <a:pPr algn="ctr"/>
            <a:r>
              <a:rPr lang="en-US" sz="3200" b="1" dirty="0"/>
              <a:t>Chris Darling, IPTA Executive Director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5989" y="6071887"/>
            <a:ext cx="651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Special “</a:t>
            </a:r>
            <a:r>
              <a:rPr lang="en-US" sz="1400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” to </a:t>
            </a:r>
            <a:r>
              <a:rPr lang="en-US" sz="1400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Terry </a:t>
            </a:r>
            <a:r>
              <a:rPr lang="en-US" sz="1400" i="1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with the Iowa Association of School Boards for providing updated information for this presentation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558265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92137"/>
            <a:ext cx="2083542" cy="127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814" y="753227"/>
            <a:ext cx="6896534" cy="108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§382.307, Reasonable Suspicion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495800"/>
          </a:xfrm>
        </p:spPr>
        <p:txBody>
          <a:bodyPr>
            <a:normAutofit/>
          </a:bodyPr>
          <a:lstStyle/>
          <a:p>
            <a:pPr marL="688975" indent="-627063">
              <a:buNone/>
            </a:pPr>
            <a:r>
              <a:rPr lang="en-US" altLang="en-US" dirty="0"/>
              <a:t>● 	</a:t>
            </a:r>
            <a:r>
              <a:rPr lang="en-US" altLang="en-US" sz="2300" dirty="0"/>
              <a:t>Supervisors must be trained to recognize signs                   </a:t>
            </a:r>
            <a:r>
              <a:rPr lang="en-US" altLang="en-US" sz="1800" i="1" dirty="0"/>
              <a:t>(</a:t>
            </a:r>
            <a:r>
              <a:rPr lang="en-US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Iowa Association of School Boards, </a:t>
            </a:r>
            <a:r>
              <a:rPr lang="en-US" altLang="en-US" sz="1800" i="1" dirty="0"/>
              <a:t>IASB online training available)</a:t>
            </a:r>
          </a:p>
          <a:p>
            <a:pPr marL="688975" indent="-6270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/>
              <a:t>● 	Observations must be specific, timely and articulable</a:t>
            </a:r>
          </a:p>
          <a:p>
            <a:pPr marL="688975" indent="-6270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/>
              <a:t>● 	Based on driver’s appearance, behavior, speech or body odor</a:t>
            </a:r>
          </a:p>
          <a:p>
            <a:pPr marL="688975" indent="-6270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dirty="0"/>
              <a:t>● 	A written record of observations made is required to be maintained on file.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dirty="0"/>
              <a:t>     </a:t>
            </a:r>
            <a:r>
              <a:rPr lang="en-US" altLang="en-US" sz="4000" dirty="0"/>
              <a:t>Document, Document, Document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       (Recommendation</a:t>
            </a:r>
            <a:r>
              <a:rPr lang="en-US" altLang="en-US" dirty="0"/>
              <a:t> - </a:t>
            </a:r>
            <a:r>
              <a:rPr lang="en-US" altLang="en-US" sz="2400" dirty="0"/>
              <a:t>a second trained observer should be </a:t>
            </a:r>
            <a:r>
              <a:rPr lang="en-US" altLang="en-US" dirty="0"/>
              <a:t>       	</a:t>
            </a:r>
            <a:r>
              <a:rPr lang="en-US" altLang="en-US" sz="2400" dirty="0"/>
              <a:t>consulted to confirm suspected violation.)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90192"/>
            <a:ext cx="1295400" cy="12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§382.309, Return-to-duty Testing</a:t>
            </a:r>
            <a:endParaRPr lang="en-US" altLang="en-US" sz="4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1638" y="2286000"/>
            <a:ext cx="8459961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Only after evaluation by a Substance Abuse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Professional (SAP) and treatment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dirty="0"/>
          </a:p>
          <a:p>
            <a:pPr>
              <a:buNone/>
            </a:pPr>
            <a:r>
              <a:rPr lang="en-US" altLang="en-US" dirty="0"/>
              <a:t>● Must be authorized by the SAP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Must have negative test result before resuming             safety-sensitive functions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/>
              <a:t>(</a:t>
            </a:r>
            <a:r>
              <a:rPr lang="en-US" altLang="en-US" sz="2400" i="1" u="sng" dirty="0"/>
              <a:t>Important note</a:t>
            </a:r>
            <a:r>
              <a:rPr lang="en-US" altLang="en-US" sz="2400" i="1" dirty="0"/>
              <a:t>: Returning driver to duty is based on district policy or bargaining agreement.)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0714" r="12857"/>
          <a:stretch/>
        </p:blipFill>
        <p:spPr>
          <a:xfrm>
            <a:off x="7759697" y="724948"/>
            <a:ext cx="1384304" cy="110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4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§382.311, Follow-up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</a:t>
            </a:r>
            <a:r>
              <a:rPr lang="en-US" altLang="en-US" sz="2800" dirty="0"/>
              <a:t>Follow-up testing MUST be performed in accordance with 49 CFR part 40, Subpart 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</a:t>
            </a:r>
            <a:r>
              <a:rPr lang="en-US" altLang="en-US" sz="2800" dirty="0"/>
              <a:t>Number of tests are specified by the Substance Abuse Professional (SAP)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</a:t>
            </a:r>
            <a:r>
              <a:rPr lang="en-US" altLang="en-US" sz="2800" dirty="0"/>
              <a:t>A </a:t>
            </a:r>
            <a:r>
              <a:rPr lang="en-US" altLang="en-US" sz="2800" u="sng" dirty="0"/>
              <a:t>minimum</a:t>
            </a:r>
            <a:r>
              <a:rPr lang="en-US" altLang="en-US" sz="2800" dirty="0"/>
              <a:t> of 6 in first 12 months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</a:t>
            </a:r>
            <a:r>
              <a:rPr lang="en-US" altLang="en-US" sz="2800" dirty="0"/>
              <a:t>Scheduled and unannounced by employer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</a:t>
            </a:r>
            <a:r>
              <a:rPr lang="en-US" altLang="en-US" sz="2800" dirty="0"/>
              <a:t>Testing is </a:t>
            </a:r>
            <a:r>
              <a:rPr lang="en-US" altLang="en-US" sz="2800" u="sng" dirty="0"/>
              <a:t>in addition to</a:t>
            </a:r>
            <a:r>
              <a:rPr lang="en-US" altLang="en-US" sz="2800" dirty="0"/>
              <a:t> regular random testing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400" i="1" dirty="0"/>
              <a:t>NOTE:  Cost of additional testing is the responsibility of </a:t>
            </a:r>
            <a:r>
              <a:rPr lang="en-US" altLang="en-US" sz="2400" i="1" u="sng" dirty="0"/>
              <a:t>driver</a:t>
            </a:r>
            <a:r>
              <a:rPr lang="en-US" altLang="en-US" sz="2400" i="1" dirty="0"/>
              <a:t> or </a:t>
            </a:r>
            <a:r>
              <a:rPr lang="en-US" altLang="en-US" sz="2400" i="1" u="sng" dirty="0"/>
              <a:t>school policy</a:t>
            </a:r>
            <a:r>
              <a:rPr lang="en-US" altLang="en-US" sz="2400" i="1" dirty="0"/>
              <a:t>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5001"/>
          <a:stretch/>
        </p:blipFill>
        <p:spPr>
          <a:xfrm>
            <a:off x="7199573" y="591968"/>
            <a:ext cx="1715827" cy="1403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8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Prohibitions </a:t>
            </a:r>
          </a:p>
        </p:txBody>
      </p:sp>
      <p:pic>
        <p:nvPicPr>
          <p:cNvPr id="9219" name="Picture 4" descr="HARRI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0" y="4419600"/>
            <a:ext cx="2944735" cy="2438400"/>
          </a:xfrm>
          <a:noFill/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52400" y="2172493"/>
            <a:ext cx="8915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May not use or possess alcohol or prohibited drugs prior to or during the performance of safety sensitive function                                                 </a:t>
            </a:r>
            <a:r>
              <a:rPr lang="en-US" sz="1600" i="1" dirty="0"/>
              <a:t>(medications may be authorized by medical practitioner)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dirty="0"/>
              <a:t>May not report for service or remain on duty if you: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consume alcohol 4-hrs prior to reporting for duty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BAC test result of .02-.039 (24 hours out of serv.)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.04 or greater = positive test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buFontTx/>
              <a:buAutoNum type="arabicPeriod" startAt="3"/>
              <a:defRPr/>
            </a:pPr>
            <a:r>
              <a:rPr lang="en-US" dirty="0"/>
              <a:t>May not refuse a required drug or alcohol test</a:t>
            </a:r>
          </a:p>
          <a:p>
            <a:pPr marL="342900" indent="-342900">
              <a:buFontTx/>
              <a:buAutoNum type="arabicPeriod" startAt="3"/>
              <a:defRPr/>
            </a:pPr>
            <a:endParaRPr lang="en-US" dirty="0"/>
          </a:p>
          <a:p>
            <a:pPr marL="342900" indent="-342900">
              <a:buFontTx/>
              <a:buAutoNum type="arabicPeriod" startAt="3"/>
              <a:defRPr/>
            </a:pPr>
            <a:r>
              <a:rPr lang="en-US" dirty="0"/>
              <a:t>Adulteration or substitution of specimen = refusal</a:t>
            </a:r>
          </a:p>
          <a:p>
            <a:pPr marL="342900" indent="-342900">
              <a:buFontTx/>
              <a:buAutoNum type="arabicPeriod" startAt="3"/>
              <a:defRPr/>
            </a:pPr>
            <a:endParaRPr lang="en-US" dirty="0"/>
          </a:p>
          <a:p>
            <a:pPr marL="342900" indent="-342900">
              <a:buFontTx/>
              <a:buAutoNum type="arabicPeriod" startAt="3"/>
              <a:defRPr/>
            </a:pPr>
            <a:r>
              <a:rPr lang="en-US" dirty="0"/>
              <a:t>Positive drug or alcohol test – referred to certified SAP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i="1" dirty="0"/>
              <a:t>(Substance Abuse Professional)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62" y="694468"/>
            <a:ext cx="1569380" cy="1113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94468"/>
            <a:ext cx="1477910" cy="113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r="11986"/>
          <a:stretch/>
        </p:blipFill>
        <p:spPr>
          <a:xfrm>
            <a:off x="7786838" y="679542"/>
            <a:ext cx="1299030" cy="121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54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4821" y="758388"/>
            <a:ext cx="6896534" cy="1080938"/>
          </a:xfrm>
        </p:spPr>
        <p:txBody>
          <a:bodyPr/>
          <a:lstStyle/>
          <a:p>
            <a:r>
              <a:rPr lang="en-US" altLang="en-US" dirty="0"/>
              <a:t>Critical Program Procedures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2372726"/>
            <a:ext cx="87630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Post accident test determination </a:t>
            </a:r>
            <a:r>
              <a:rPr lang="en-US" altLang="en-US" sz="1800" dirty="0"/>
              <a:t>(when/when not to test)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Non-DOT Testing </a:t>
            </a:r>
            <a:r>
              <a:rPr lang="en-US" altLang="en-US" sz="1800" i="1" dirty="0"/>
              <a:t>(not allowed by DOT &amp; not covered by IDATP)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Driver notification procedure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Non-prescribed meds is a DOT violation treated same as a   “positive” test </a:t>
            </a:r>
            <a:r>
              <a:rPr lang="en-US" altLang="en-US" sz="1800" i="1" dirty="0"/>
              <a:t>(using family member meds)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Refusal/failure to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Leaving collection site w/o testing = failure to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Driver information &amp; supervisor training – required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/>
              <a:t> Alternate List Use</a:t>
            </a:r>
          </a:p>
          <a:p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/>
          <a:stretch/>
        </p:blipFill>
        <p:spPr>
          <a:xfrm>
            <a:off x="6477000" y="457200"/>
            <a:ext cx="241832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8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and Alcohol Testing Brochure for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4038600"/>
            <a:ext cx="5867400" cy="121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2060"/>
                </a:solidFill>
                <a:hlinkClick r:id="rId2"/>
              </a:rPr>
              <a:t>www.fmcsa.dot.gov/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2060"/>
                </a:solidFill>
                <a:hlinkClick r:id="rId2"/>
              </a:rPr>
              <a:t>rules-regulations/topics/drug/drug.htm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1" y="2590876"/>
            <a:ext cx="5381087" cy="761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2" y="6096000"/>
            <a:ext cx="5065973" cy="41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0" b="53808"/>
          <a:stretch/>
        </p:blipFill>
        <p:spPr>
          <a:xfrm>
            <a:off x="609600" y="2199001"/>
            <a:ext cx="2133600" cy="43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750635"/>
            <a:ext cx="4343400" cy="1080938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8" y="4629220"/>
            <a:ext cx="3722263" cy="1923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5" y="5240456"/>
            <a:ext cx="2148487" cy="138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74" y="5104589"/>
            <a:ext cx="2111992" cy="152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39" y="3590172"/>
            <a:ext cx="2167861" cy="150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2" y="3616804"/>
            <a:ext cx="2138142" cy="162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00" y="750635"/>
            <a:ext cx="4512407" cy="1080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9" y="2132843"/>
            <a:ext cx="2143066" cy="143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23595"/>
            <a:ext cx="2304258" cy="15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95" y="2074437"/>
            <a:ext cx="35052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5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71" y="815356"/>
            <a:ext cx="6781800" cy="1080938"/>
          </a:xfrm>
        </p:spPr>
        <p:txBody>
          <a:bodyPr>
            <a:noAutofit/>
          </a:bodyPr>
          <a:lstStyle/>
          <a:p>
            <a:r>
              <a:rPr lang="en-US" sz="7200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" y="2286000"/>
            <a:ext cx="5309514" cy="398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40371" y="2359477"/>
            <a:ext cx="3503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</a:rPr>
              <a:t>Keep the focus clearly on the safety of all children riding on your communities School Buses!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16626"/>
            <a:ext cx="202790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25267"/>
            <a:ext cx="1143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6900" y="464820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Stay Clean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Stay Sober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30049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9096"/>
            <a:ext cx="6896534" cy="1080938"/>
          </a:xfrm>
        </p:spPr>
        <p:txBody>
          <a:bodyPr>
            <a:normAutofit/>
          </a:bodyPr>
          <a:lstStyle/>
          <a:p>
            <a:r>
              <a:rPr lang="en-US" sz="2400" b="1" i="1" dirty="0"/>
              <a:t>Who is subject to drug &amp; Alcohol Testing?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75181"/>
            <a:ext cx="8839200" cy="406392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/>
              <a:t>Employees who operate a commercial</a:t>
            </a:r>
          </a:p>
          <a:p>
            <a:pPr lvl="1">
              <a:buNone/>
            </a:pPr>
            <a:r>
              <a:rPr lang="en-US" sz="3600" dirty="0"/>
              <a:t>motor vehicle including: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Vehicle designed for more than 15 passengers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Carries a manufacturer’s GVWR of 26,001 pounds or greater</a:t>
            </a:r>
          </a:p>
          <a:p>
            <a:pPr lvl="1">
              <a:buNone/>
            </a:pPr>
            <a:endParaRPr lang="en-US" sz="2400" b="1" u="sng" dirty="0"/>
          </a:p>
          <a:p>
            <a:pPr lvl="1">
              <a:buNone/>
            </a:pPr>
            <a:r>
              <a:rPr lang="en-US" sz="2400" b="1" u="sng" dirty="0"/>
              <a:t>Operators Must Possess a Commercial Driver’s License</a:t>
            </a:r>
          </a:p>
          <a:p>
            <a:pPr lvl="3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747" y="5719797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150" algn="l"/>
              </a:tabLst>
            </a:pP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IOWA DRUG &amp; ALCOHOL TESTING PROGRAM (IDAPT)</a:t>
            </a:r>
            <a:r>
              <a:rPr lang="en-US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	  (Sponsored by:  Iowa Association of School Boards)      	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2302"/>
            <a:ext cx="2639494" cy="160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6896534" cy="10809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Part 382, Subpart C</a:t>
            </a:r>
            <a:br>
              <a:rPr lang="en-US" altLang="en-US" dirty="0"/>
            </a:br>
            <a:r>
              <a:rPr lang="en-US" altLang="en-US" dirty="0"/>
              <a:t>Types of Testing Required: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90800"/>
            <a:ext cx="7393161" cy="40386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Pre-Employment (Drug only)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Post-accident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Random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Reasonable Suspicion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Return-to-duty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/>
              <a:t>● Follow-up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b="3918"/>
          <a:stretch/>
        </p:blipFill>
        <p:spPr>
          <a:xfrm>
            <a:off x="5943600" y="326522"/>
            <a:ext cx="3054807" cy="1951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7966"/>
            <a:ext cx="6896534" cy="1080938"/>
          </a:xfrm>
        </p:spPr>
        <p:txBody>
          <a:bodyPr>
            <a:normAutofit/>
          </a:bodyPr>
          <a:lstStyle/>
          <a:p>
            <a:r>
              <a:rPr lang="en-US" sz="3200" b="1" i="1" dirty="0"/>
              <a:t>Employee Education &amp;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3808"/>
            <a:ext cx="9144000" cy="4640494"/>
          </a:xfrm>
        </p:spPr>
        <p:txBody>
          <a:bodyPr>
            <a:normAutofit/>
          </a:bodyPr>
          <a:lstStyle/>
          <a:p>
            <a:r>
              <a:rPr lang="en-US" dirty="0"/>
              <a:t>You must provide information including:</a:t>
            </a:r>
          </a:p>
          <a:p>
            <a:endParaRPr lang="en-US" sz="1400" dirty="0"/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Name of </a:t>
            </a:r>
            <a:r>
              <a:rPr lang="en-US" sz="1800" u="sng" dirty="0"/>
              <a:t>district contact </a:t>
            </a:r>
            <a:r>
              <a:rPr lang="en-US" sz="1800" dirty="0"/>
              <a:t>for program information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Prohibited conduct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Requirement that employees must be tested for drugs and alcohol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u="sng" dirty="0"/>
              <a:t>When &amp; under what circumstances </a:t>
            </a:r>
            <a:r>
              <a:rPr lang="en-US" sz="1800" dirty="0"/>
              <a:t>that employees will be tested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Testing procedures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Explanation of </a:t>
            </a:r>
            <a:r>
              <a:rPr lang="en-US" sz="1800" u="sng" dirty="0"/>
              <a:t>what constitutes a refusal to test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Consequences of refusing a test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Effects of drugs and alcohol on a person’s health, work and personal life.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/>
              <a:t>How to access individuals or organizations that provide counseling and access to treatment programs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2514600" cy="1703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66" y="533400"/>
            <a:ext cx="6896534" cy="1080938"/>
          </a:xfrm>
        </p:spPr>
        <p:txBody>
          <a:bodyPr>
            <a:normAutofit/>
          </a:bodyPr>
          <a:lstStyle/>
          <a:p>
            <a:r>
              <a:rPr lang="en-US" sz="3200" dirty="0"/>
              <a:t>§382.107 – Do You Know Your 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763000" cy="45720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 DER - an individual selected by the employer to administer the employer’s drug and alcohol testing program.</a:t>
            </a:r>
          </a:p>
          <a:p>
            <a:pPr lvl="0"/>
            <a:r>
              <a:rPr lang="en-US" sz="2000" dirty="0"/>
              <a:t>The DER - must be an employee of the company (school district).</a:t>
            </a:r>
          </a:p>
          <a:p>
            <a:pPr lvl="0"/>
            <a:r>
              <a:rPr lang="en-US" sz="2000" dirty="0"/>
              <a:t>The DER - must have knowledge of Federal regulations related to drug and alcohol testing.</a:t>
            </a:r>
          </a:p>
          <a:p>
            <a:pPr lvl="0"/>
            <a:r>
              <a:rPr lang="en-US" sz="2000" dirty="0"/>
              <a:t>The DER - receives communications from service agents including the list of drivers selected for random testing. </a:t>
            </a:r>
          </a:p>
          <a:p>
            <a:pPr lvl="0"/>
            <a:r>
              <a:rPr lang="en-US" sz="2000" dirty="0"/>
              <a:t>The DER - sees that drivers selected for random testing are notified in accordance with the regulations.</a:t>
            </a:r>
          </a:p>
          <a:p>
            <a:r>
              <a:rPr lang="en-US" sz="2000" dirty="0"/>
              <a:t>The DER - is authorized to take immediate actions to remove employees from safety-sensitive duties resulting from testing violations and to make required decisions in the testing and evaluation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884772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>
              <a:latin typeface="Verdana" panose="020B0604030504040204" pitchFamily="34" charset="0"/>
            </a:endParaRPr>
          </a:p>
          <a:p>
            <a:r>
              <a:rPr lang="en-US" sz="2800" i="1" dirty="0">
                <a:latin typeface="Verdana" panose="020B0604030504040204" pitchFamily="34" charset="0"/>
              </a:rPr>
              <a:t> </a:t>
            </a:r>
            <a:r>
              <a:rPr lang="en-US" i="1" dirty="0">
                <a:latin typeface="Verdana" panose="020B0604030504040204" pitchFamily="34" charset="0"/>
              </a:rPr>
              <a:t>Designated Employer Representative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5879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48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§382.301, Pre-employment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280863"/>
            <a:ext cx="5830627" cy="40497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•</a:t>
            </a:r>
            <a:r>
              <a:rPr lang="en-US" altLang="en-US" dirty="0"/>
              <a:t> </a:t>
            </a:r>
            <a:r>
              <a:rPr lang="en-US" altLang="en-US" sz="2800" dirty="0"/>
              <a:t>Must have an initial, negative    drug-only test result </a:t>
            </a:r>
            <a:r>
              <a:rPr lang="en-US" altLang="en-US" sz="2800" u="sng" dirty="0"/>
              <a:t>before</a:t>
            </a:r>
            <a:r>
              <a:rPr lang="en-US" altLang="en-US" sz="2800" dirty="0"/>
              <a:t> allowing a new employee to  operate a commercial motor vehicle.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>
                <a:solidFill>
                  <a:schemeClr val="folHlink"/>
                </a:solidFill>
              </a:rPr>
              <a:t>  NOTE:  Includes </a:t>
            </a:r>
            <a:r>
              <a:rPr lang="en-US" altLang="en-US" sz="2800" u="sng" dirty="0">
                <a:solidFill>
                  <a:schemeClr val="folHlink"/>
                </a:solidFill>
              </a:rPr>
              <a:t>new-hires</a:t>
            </a:r>
            <a:r>
              <a:rPr lang="en-US" altLang="en-US" sz="2800" dirty="0">
                <a:solidFill>
                  <a:schemeClr val="folHlink"/>
                </a:solidFill>
              </a:rPr>
              <a:t> and </a:t>
            </a:r>
            <a:r>
              <a:rPr lang="en-US" altLang="en-US" sz="2800" u="sng" dirty="0">
                <a:solidFill>
                  <a:schemeClr val="folHlink"/>
                </a:solidFill>
              </a:rPr>
              <a:t>existing employees</a:t>
            </a:r>
            <a:r>
              <a:rPr lang="en-US" altLang="en-US" sz="2800" dirty="0">
                <a:solidFill>
                  <a:schemeClr val="folHlink"/>
                </a:solidFill>
              </a:rPr>
              <a:t> that are changing positions to include operating a commercial motor vehicle.  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144" r="3333" b="5645"/>
          <a:stretch/>
        </p:blipFill>
        <p:spPr>
          <a:xfrm>
            <a:off x="8077200" y="720617"/>
            <a:ext cx="762000" cy="114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2819400" cy="422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86" y="719542"/>
            <a:ext cx="6896534" cy="10809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§382.303 - </a:t>
            </a:r>
            <a:r>
              <a:rPr lang="en-US" altLang="en-US" dirty="0"/>
              <a:t>Post-Accident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109" y="4572000"/>
            <a:ext cx="8869166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831" y="2079662"/>
            <a:ext cx="8991600" cy="2590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  <a:p>
            <a:pPr marL="22860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Any fatality involved – </a:t>
            </a:r>
            <a:r>
              <a:rPr lang="en-US" alt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must test your driver for drugs &amp; alcohol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No fatality </a:t>
            </a:r>
            <a:r>
              <a:rPr lang="en-US" alt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 your driver is not issued a citation – </a:t>
            </a:r>
            <a:r>
              <a:rPr lang="en-US" alt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No drug or alcohol test required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Driver issued citation </a:t>
            </a:r>
            <a:r>
              <a:rPr lang="en-US" alt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 one of the following occurred – </a:t>
            </a:r>
            <a:r>
              <a:rPr lang="en-US" altLang="en-US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drug &amp; alcohol test required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INJURY with Immediate Treatment Away from the Scene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i="1" dirty="0">
                <a:latin typeface="Calibri" panose="020F0502020204030204" pitchFamily="34" charset="0"/>
              </a:rPr>
              <a:t>TOWED VEHICLE due to Disabling Damage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900" b="1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278492" y="4708209"/>
            <a:ext cx="8534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IMPORTANT:  Required testing must be completed </a:t>
            </a:r>
          </a:p>
          <a:p>
            <a:endParaRPr lang="en-US" altLang="en-US" sz="1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(Alcohol) - within 2 hours of the accident or a maximum of 8 hours after which attempts to test stop.</a:t>
            </a:r>
          </a:p>
          <a:p>
            <a:endParaRPr lang="en-US" altLang="en-US" sz="1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(Drug Test) – within 32 hours of the accident after which attempts to test stop.</a:t>
            </a:r>
          </a:p>
          <a:p>
            <a:endParaRPr lang="en-US" altLang="en-US" sz="1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Note:  If unable to test within required time periods, you must document why it was not possible to test       </a:t>
            </a:r>
          </a:p>
          <a:p>
            <a:r>
              <a:rPr lang="en-US" alt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within the required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63" y="381000"/>
            <a:ext cx="2743029" cy="183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3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§382.305 Random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511193"/>
            <a:ext cx="8991600" cy="41182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*  Drugs = 50% of driving positions (Pool)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  Alcohol = 10% of driving positions (Pool)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  In addition: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	● Testing is unannounced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	● Spread reasonably throughout the calendar year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	● Each driver has an equal chance of being tested                       	   at time of selection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*  </a:t>
            </a:r>
            <a:r>
              <a:rPr lang="en-US" altLang="en-US" sz="2000" b="1" i="1" dirty="0">
                <a:latin typeface="Calibri" panose="020F0502020204030204" pitchFamily="34" charset="0"/>
              </a:rPr>
              <a:t>NOTE:  On January 1, 2016, the USDOT set the minimum drug test rate to 25%   of driver pool.  IDATP will continue drug testing at the 50% rate for 2016.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"/>
            <a:ext cx="2899954" cy="1884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§382.305, Random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667000"/>
            <a:ext cx="8763000" cy="3810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Each driver selected – must be tested during the selection 			       period </a:t>
            </a:r>
            <a:r>
              <a:rPr lang="en-US" altLang="en-US" sz="2000" i="1" dirty="0"/>
              <a:t>(IDATP Quarterly)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i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Must proceed immediately to test site</a:t>
            </a:r>
          </a:p>
          <a:p>
            <a:pPr lvl="0">
              <a:buNone/>
            </a:pPr>
            <a:r>
              <a:rPr lang="en-US" sz="2000" i="1" dirty="0"/>
              <a:t>	        (Note:  Immediately means that after notification, all employee   	actions must lead to an immediate specimen collection.)</a:t>
            </a:r>
          </a:p>
          <a:p>
            <a:pPr lvl="0">
              <a:buNone/>
            </a:pPr>
            <a:endParaRPr lang="en-US" sz="8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● Alcohol - Just before, just after, or while performing    	  	       safety- sensitive function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/>
          <a:stretch/>
        </p:blipFill>
        <p:spPr>
          <a:xfrm rot="2023221">
            <a:off x="6733678" y="517423"/>
            <a:ext cx="2071568" cy="155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5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1251</TotalTime>
  <Words>897</Words>
  <Application>Microsoft Office PowerPoint</Application>
  <PresentationFormat>On-screen Show (4:3)</PresentationFormat>
  <Paragraphs>142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Verdana</vt:lpstr>
      <vt:lpstr>Wingdings</vt:lpstr>
      <vt:lpstr>Berlin</vt:lpstr>
      <vt:lpstr>Drug &amp; Alcohol Testing: Regulatory Violations to Avoid!</vt:lpstr>
      <vt:lpstr>Who is subject to drug &amp; Alcohol Testing?</vt:lpstr>
      <vt:lpstr>Part 382, Subpart C Types of Testing Required:</vt:lpstr>
      <vt:lpstr>Employee Education &amp; Training</vt:lpstr>
      <vt:lpstr>§382.107 – Do You Know Your DER?</vt:lpstr>
      <vt:lpstr>§382.301, Pre-employment</vt:lpstr>
      <vt:lpstr>§382.303 - Post-Accident Test</vt:lpstr>
      <vt:lpstr>§382.305 Random</vt:lpstr>
      <vt:lpstr>§382.305, Random</vt:lpstr>
      <vt:lpstr>§382.307, Reasonable Suspicion</vt:lpstr>
      <vt:lpstr>§382.309, Return-to-duty Testing</vt:lpstr>
      <vt:lpstr>§382.311, Follow-up</vt:lpstr>
      <vt:lpstr>Prohibitions </vt:lpstr>
      <vt:lpstr>Critical Program Procedures</vt:lpstr>
      <vt:lpstr>Drug and Alcohol Testing Brochure for Drivers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Review:                                         Drug &amp; Alcohol Testing</dc:title>
  <dc:creator>Terry Voy</dc:creator>
  <cp:lastModifiedBy>IPTA</cp:lastModifiedBy>
  <cp:revision>138</cp:revision>
  <dcterms:created xsi:type="dcterms:W3CDTF">2011-07-08T19:02:45Z</dcterms:created>
  <dcterms:modified xsi:type="dcterms:W3CDTF">2016-04-09T10:47:02Z</dcterms:modified>
</cp:coreProperties>
</file>